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1" r:id="rId5"/>
    <p:sldId id="262" r:id="rId6"/>
    <p:sldId id="263" r:id="rId7"/>
    <p:sldId id="264" r:id="rId8"/>
    <p:sldId id="266" r:id="rId9"/>
    <p:sldId id="267" r:id="rId10"/>
    <p:sldId id="258" r:id="rId11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4FC9"/>
    <a:srgbClr val="75C1D9"/>
    <a:srgbClr val="C684B9"/>
    <a:srgbClr val="7698D4"/>
    <a:srgbClr val="6C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4AE20-5A14-411D-BD3B-AB06D62F1AE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E989BE-B1E7-42DE-A622-8BAC145D97C8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7D040-87F8-457F-9137-C42EDBA6DD2F}" type="parTrans" cxnId="{04BDB070-E141-4CD9-8890-5FF61503D2E5}">
      <dgm:prSet/>
      <dgm:spPr/>
      <dgm:t>
        <a:bodyPr/>
        <a:lstStyle/>
        <a:p>
          <a:endParaRPr lang="ru-RU"/>
        </a:p>
      </dgm:t>
    </dgm:pt>
    <dgm:pt modelId="{7C6802FC-1D02-47D8-B0AC-59DA5EEB85E7}" type="sibTrans" cxnId="{04BDB070-E141-4CD9-8890-5FF61503D2E5}">
      <dgm:prSet/>
      <dgm:spPr/>
      <dgm:t>
        <a:bodyPr/>
        <a:lstStyle/>
        <a:p>
          <a:endParaRPr lang="ru-RU"/>
        </a:p>
      </dgm:t>
    </dgm:pt>
    <dgm:pt modelId="{20D9C749-F576-4CDE-BB29-745047091C2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82762-1F75-44B6-888B-B2F394FC037B}" type="parTrans" cxnId="{E8AFE150-85DA-4647-9F08-1E17A2F3B89A}">
      <dgm:prSet/>
      <dgm:spPr/>
      <dgm:t>
        <a:bodyPr/>
        <a:lstStyle/>
        <a:p>
          <a:endParaRPr lang="ru-RU"/>
        </a:p>
      </dgm:t>
    </dgm:pt>
    <dgm:pt modelId="{2B80E9DF-4E8E-4400-8694-6F0ABBED34BA}" type="sibTrans" cxnId="{E8AFE150-85DA-4647-9F08-1E17A2F3B89A}">
      <dgm:prSet/>
      <dgm:spPr/>
      <dgm:t>
        <a:bodyPr/>
        <a:lstStyle/>
        <a:p>
          <a:endParaRPr lang="ru-RU"/>
        </a:p>
      </dgm:t>
    </dgm:pt>
    <dgm:pt modelId="{5FEA5833-740D-4D2D-A403-AF660840C4D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2D3B0-80AA-4603-8385-7363CC63DDAD}" type="parTrans" cxnId="{68EDA3D6-6C15-491C-A47D-EFB0731B40FF}">
      <dgm:prSet/>
      <dgm:spPr/>
      <dgm:t>
        <a:bodyPr/>
        <a:lstStyle/>
        <a:p>
          <a:endParaRPr lang="ru-RU"/>
        </a:p>
      </dgm:t>
    </dgm:pt>
    <dgm:pt modelId="{30C84B29-F350-497A-A387-FBA0B201429B}" type="sibTrans" cxnId="{68EDA3D6-6C15-491C-A47D-EFB0731B40FF}">
      <dgm:prSet/>
      <dgm:spPr/>
      <dgm:t>
        <a:bodyPr/>
        <a:lstStyle/>
        <a:p>
          <a:endParaRPr lang="ru-RU"/>
        </a:p>
      </dgm:t>
    </dgm:pt>
    <dgm:pt modelId="{01C3DFBC-BDD7-4C02-A324-906E3B70F6A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DFA03-241A-4798-A42F-CE50DBBA69DE}" type="parTrans" cxnId="{0561C944-2495-40FA-BFE8-F3129F73E091}">
      <dgm:prSet/>
      <dgm:spPr/>
      <dgm:t>
        <a:bodyPr/>
        <a:lstStyle/>
        <a:p>
          <a:endParaRPr lang="ru-RU"/>
        </a:p>
      </dgm:t>
    </dgm:pt>
    <dgm:pt modelId="{D5E2E513-48B9-47D7-92B0-CD6CDEEAD25A}" type="sibTrans" cxnId="{0561C944-2495-40FA-BFE8-F3129F73E091}">
      <dgm:prSet/>
      <dgm:spPr/>
      <dgm:t>
        <a:bodyPr/>
        <a:lstStyle/>
        <a:p>
          <a:endParaRPr lang="ru-RU"/>
        </a:p>
      </dgm:t>
    </dgm:pt>
    <dgm:pt modelId="{B6488424-6E21-4FED-965A-00B232AD9DA5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детей- 1шт.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EAEA25-5553-4189-86CD-975AB56F5653}" type="parTrans" cxnId="{547B0DB0-B1E4-4389-BEF1-AD6813DC26DC}">
      <dgm:prSet/>
      <dgm:spPr/>
      <dgm:t>
        <a:bodyPr/>
        <a:lstStyle/>
        <a:p>
          <a:endParaRPr lang="ru-RU"/>
        </a:p>
      </dgm:t>
    </dgm:pt>
    <dgm:pt modelId="{D565890A-D557-49C6-88A0-BA20C94DC435}" type="sibTrans" cxnId="{547B0DB0-B1E4-4389-BEF1-AD6813DC26DC}">
      <dgm:prSet/>
      <dgm:spPr/>
      <dgm:t>
        <a:bodyPr/>
        <a:lstStyle/>
        <a:p>
          <a:endParaRPr lang="ru-RU"/>
        </a:p>
      </dgm:t>
    </dgm:pt>
    <dgm:pt modelId="{835C88EE-AFAC-4915-996B-EA88A37C214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477FDE-4B76-4E36-9C81-73B40F2D15CB}" type="parTrans" cxnId="{42C527A0-DA5A-47AD-A6E9-4CF3F18743F3}">
      <dgm:prSet/>
      <dgm:spPr/>
      <dgm:t>
        <a:bodyPr/>
        <a:lstStyle/>
        <a:p>
          <a:endParaRPr lang="ru-RU"/>
        </a:p>
      </dgm:t>
    </dgm:pt>
    <dgm:pt modelId="{27480D6D-2B7A-4CCB-9BC2-8B3CCE65C9C7}" type="sibTrans" cxnId="{42C527A0-DA5A-47AD-A6E9-4CF3F18743F3}">
      <dgm:prSet/>
      <dgm:spPr/>
      <dgm:t>
        <a:bodyPr/>
        <a:lstStyle/>
        <a:p>
          <a:endParaRPr lang="ru-RU"/>
        </a:p>
      </dgm:t>
    </dgm:pt>
    <dgm:pt modelId="{E26204DA-DF97-4A03-86DA-B4FE1EC3968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1E71F-CDF5-4865-BB66-3AB217689645}" type="parTrans" cxnId="{0916524C-22F7-4CE0-872C-56866D7EF98D}">
      <dgm:prSet/>
      <dgm:spPr/>
      <dgm:t>
        <a:bodyPr/>
        <a:lstStyle/>
        <a:p>
          <a:endParaRPr lang="ru-RU"/>
        </a:p>
      </dgm:t>
    </dgm:pt>
    <dgm:pt modelId="{152C346C-9296-44AE-B2C4-46670A18CF92}" type="sibTrans" cxnId="{0916524C-22F7-4CE0-872C-56866D7EF98D}">
      <dgm:prSet/>
      <dgm:spPr/>
      <dgm:t>
        <a:bodyPr/>
        <a:lstStyle/>
        <a:p>
          <a:endParaRPr lang="ru-RU"/>
        </a:p>
      </dgm:t>
    </dgm:pt>
    <dgm:pt modelId="{0E206F7E-5EE4-48F1-8A3D-70EB11C578C2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Доля детей с ОВЗ от 5 до 18 лет, охваченных доп. образованием-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43чел.- ДТДМ,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26чел.- ИРЦ «Школьник-2»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D15CF-E753-4F79-8930-CB54981BEE30}" type="parTrans" cxnId="{F2F0074C-EC18-4A2A-8BE1-C33D41973B72}">
      <dgm:prSet/>
      <dgm:spPr/>
      <dgm:t>
        <a:bodyPr/>
        <a:lstStyle/>
        <a:p>
          <a:endParaRPr lang="ru-RU"/>
        </a:p>
      </dgm:t>
    </dgm:pt>
    <dgm:pt modelId="{9B9F2A48-7C1A-4AD6-860F-C820F2391874}" type="sibTrans" cxnId="{F2F0074C-EC18-4A2A-8BE1-C33D41973B72}">
      <dgm:prSet/>
      <dgm:spPr/>
      <dgm:t>
        <a:bodyPr/>
        <a:lstStyle/>
        <a:p>
          <a:endParaRPr lang="ru-RU"/>
        </a:p>
      </dgm:t>
    </dgm:pt>
    <dgm:pt modelId="{56A88C25-215E-4D89-AE48-0A289014B783}" type="pres">
      <dgm:prSet presAssocID="{1AB4AE20-5A14-411D-BD3B-AB06D62F1A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E78719-B503-42F9-ADC9-0A357CB4DD0C}" type="pres">
      <dgm:prSet presAssocID="{67E989BE-B1E7-42DE-A622-8BAC145D97C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5D8F-AFA1-4B80-B8D2-6932BBD821D4}" type="pres">
      <dgm:prSet presAssocID="{7C6802FC-1D02-47D8-B0AC-59DA5EEB85E7}" presName="sibTrans" presStyleCnt="0"/>
      <dgm:spPr/>
    </dgm:pt>
    <dgm:pt modelId="{D45C4431-EC49-422C-A74D-ADE6136F57AB}" type="pres">
      <dgm:prSet presAssocID="{20D9C749-F576-4CDE-BB29-745047091C2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3AC73-D049-415A-BBDC-C4668CD02CD1}" type="pres">
      <dgm:prSet presAssocID="{2B80E9DF-4E8E-4400-8694-6F0ABBED34BA}" presName="sibTrans" presStyleCnt="0"/>
      <dgm:spPr/>
    </dgm:pt>
    <dgm:pt modelId="{1B995A19-58D9-4DD3-B6D5-5B10F4B48287}" type="pres">
      <dgm:prSet presAssocID="{5FEA5833-740D-4D2D-A403-AF660840C4D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47E1A-F216-4A0D-A7BD-3818B6176893}" type="pres">
      <dgm:prSet presAssocID="{30C84B29-F350-497A-A387-FBA0B201429B}" presName="sibTrans" presStyleCnt="0"/>
      <dgm:spPr/>
    </dgm:pt>
    <dgm:pt modelId="{485D555E-884B-48CE-8D75-A6A92D233569}" type="pres">
      <dgm:prSet presAssocID="{01C3DFBC-BDD7-4C02-A324-906E3B70F6A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EF62-A71B-4796-852A-9EF5705EB1CA}" type="pres">
      <dgm:prSet presAssocID="{D5E2E513-48B9-47D7-92B0-CD6CDEEAD25A}" presName="sibTrans" presStyleCnt="0"/>
      <dgm:spPr/>
    </dgm:pt>
    <dgm:pt modelId="{610FE866-EE00-49E0-AEF4-C7B697C40540}" type="pres">
      <dgm:prSet presAssocID="{B6488424-6E21-4FED-965A-00B232AD9DA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5750-BD41-4929-BBDA-E10A0237957C}" type="pres">
      <dgm:prSet presAssocID="{D565890A-D557-49C6-88A0-BA20C94DC435}" presName="sibTrans" presStyleCnt="0"/>
      <dgm:spPr/>
    </dgm:pt>
    <dgm:pt modelId="{2FC06934-E816-4166-A0FC-1E0C24E287E7}" type="pres">
      <dgm:prSet presAssocID="{835C88EE-AFAC-4915-996B-EA88A37C214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633E7-BE3B-4F60-B7E6-22CFB7F00943}" type="pres">
      <dgm:prSet presAssocID="{27480D6D-2B7A-4CCB-9BC2-8B3CCE65C9C7}" presName="sibTrans" presStyleCnt="0"/>
      <dgm:spPr/>
    </dgm:pt>
    <dgm:pt modelId="{0707B993-0A37-459C-AD64-966AFF4DE5F6}" type="pres">
      <dgm:prSet presAssocID="{E26204DA-DF97-4A03-86DA-B4FE1EC3968E}" presName="node" presStyleLbl="node1" presStyleIdx="6" presStyleCnt="8" custScaleX="115121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4B17D-A611-48B3-8C23-82F0EC97B137}" type="pres">
      <dgm:prSet presAssocID="{152C346C-9296-44AE-B2C4-46670A18CF92}" presName="sibTrans" presStyleCnt="0"/>
      <dgm:spPr/>
    </dgm:pt>
    <dgm:pt modelId="{71DA8948-72C5-4611-9DC6-144A571B1846}" type="pres">
      <dgm:prSet presAssocID="{0E206F7E-5EE4-48F1-8A3D-70EB11C578C2}" presName="node" presStyleLbl="node1" presStyleIdx="7" presStyleCnt="8" custScaleX="122549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BDB070-E141-4CD9-8890-5FF61503D2E5}" srcId="{1AB4AE20-5A14-411D-BD3B-AB06D62F1AE2}" destId="{67E989BE-B1E7-42DE-A622-8BAC145D97C8}" srcOrd="0" destOrd="0" parTransId="{5147D040-87F8-457F-9137-C42EDBA6DD2F}" sibTransId="{7C6802FC-1D02-47D8-B0AC-59DA5EEB85E7}"/>
    <dgm:cxn modelId="{68EDA3D6-6C15-491C-A47D-EFB0731B40FF}" srcId="{1AB4AE20-5A14-411D-BD3B-AB06D62F1AE2}" destId="{5FEA5833-740D-4D2D-A403-AF660840C4D7}" srcOrd="2" destOrd="0" parTransId="{5162D3B0-80AA-4603-8385-7363CC63DDAD}" sibTransId="{30C84B29-F350-497A-A387-FBA0B201429B}"/>
    <dgm:cxn modelId="{3CF17DE3-5F0E-4E3B-92D2-BADB99DF621E}" type="presOf" srcId="{20D9C749-F576-4CDE-BB29-745047091C2C}" destId="{D45C4431-EC49-422C-A74D-ADE6136F57AB}" srcOrd="0" destOrd="0" presId="urn:microsoft.com/office/officeart/2005/8/layout/default"/>
    <dgm:cxn modelId="{D72020CF-25CE-4640-9857-069A1E23C40E}" type="presOf" srcId="{B6488424-6E21-4FED-965A-00B232AD9DA5}" destId="{610FE866-EE00-49E0-AEF4-C7B697C40540}" srcOrd="0" destOrd="0" presId="urn:microsoft.com/office/officeart/2005/8/layout/default"/>
    <dgm:cxn modelId="{660D8073-1717-4660-97F0-2BEE8A4E5BA4}" type="presOf" srcId="{1AB4AE20-5A14-411D-BD3B-AB06D62F1AE2}" destId="{56A88C25-215E-4D89-AE48-0A289014B783}" srcOrd="0" destOrd="0" presId="urn:microsoft.com/office/officeart/2005/8/layout/default"/>
    <dgm:cxn modelId="{770EA16F-E8D8-4FF5-A947-BE5926C8826B}" type="presOf" srcId="{0E206F7E-5EE4-48F1-8A3D-70EB11C578C2}" destId="{71DA8948-72C5-4611-9DC6-144A571B1846}" srcOrd="0" destOrd="0" presId="urn:microsoft.com/office/officeart/2005/8/layout/default"/>
    <dgm:cxn modelId="{0916524C-22F7-4CE0-872C-56866D7EF98D}" srcId="{1AB4AE20-5A14-411D-BD3B-AB06D62F1AE2}" destId="{E26204DA-DF97-4A03-86DA-B4FE1EC3968E}" srcOrd="6" destOrd="0" parTransId="{C6D1E71F-CDF5-4865-BB66-3AB217689645}" sibTransId="{152C346C-9296-44AE-B2C4-46670A18CF92}"/>
    <dgm:cxn modelId="{F2F0074C-EC18-4A2A-8BE1-C33D41973B72}" srcId="{1AB4AE20-5A14-411D-BD3B-AB06D62F1AE2}" destId="{0E206F7E-5EE4-48F1-8A3D-70EB11C578C2}" srcOrd="7" destOrd="0" parTransId="{CA0D15CF-E753-4F79-8930-CB54981BEE30}" sibTransId="{9B9F2A48-7C1A-4AD6-860F-C820F2391874}"/>
    <dgm:cxn modelId="{8A85A39F-3642-412B-A4B9-471DA3B12BE6}" type="presOf" srcId="{67E989BE-B1E7-42DE-A622-8BAC145D97C8}" destId="{FFE78719-B503-42F9-ADC9-0A357CB4DD0C}" srcOrd="0" destOrd="0" presId="urn:microsoft.com/office/officeart/2005/8/layout/default"/>
    <dgm:cxn modelId="{0561C944-2495-40FA-BFE8-F3129F73E091}" srcId="{1AB4AE20-5A14-411D-BD3B-AB06D62F1AE2}" destId="{01C3DFBC-BDD7-4C02-A324-906E3B70F6AD}" srcOrd="3" destOrd="0" parTransId="{EF9DFA03-241A-4798-A42F-CE50DBBA69DE}" sibTransId="{D5E2E513-48B9-47D7-92B0-CD6CDEEAD25A}"/>
    <dgm:cxn modelId="{42C527A0-DA5A-47AD-A6E9-4CF3F18743F3}" srcId="{1AB4AE20-5A14-411D-BD3B-AB06D62F1AE2}" destId="{835C88EE-AFAC-4915-996B-EA88A37C214E}" srcOrd="5" destOrd="0" parTransId="{39477FDE-4B76-4E36-9C81-73B40F2D15CB}" sibTransId="{27480D6D-2B7A-4CCB-9BC2-8B3CCE65C9C7}"/>
    <dgm:cxn modelId="{E8AFE150-85DA-4647-9F08-1E17A2F3B89A}" srcId="{1AB4AE20-5A14-411D-BD3B-AB06D62F1AE2}" destId="{20D9C749-F576-4CDE-BB29-745047091C2C}" srcOrd="1" destOrd="0" parTransId="{CE582762-1F75-44B6-888B-B2F394FC037B}" sibTransId="{2B80E9DF-4E8E-4400-8694-6F0ABBED34BA}"/>
    <dgm:cxn modelId="{547B0DB0-B1E4-4389-BEF1-AD6813DC26DC}" srcId="{1AB4AE20-5A14-411D-BD3B-AB06D62F1AE2}" destId="{B6488424-6E21-4FED-965A-00B232AD9DA5}" srcOrd="4" destOrd="0" parTransId="{ACEAEA25-5553-4189-86CD-975AB56F5653}" sibTransId="{D565890A-D557-49C6-88A0-BA20C94DC435}"/>
    <dgm:cxn modelId="{FF131F4E-8A61-42B2-A47E-58C5C72959F7}" type="presOf" srcId="{01C3DFBC-BDD7-4C02-A324-906E3B70F6AD}" destId="{485D555E-884B-48CE-8D75-A6A92D233569}" srcOrd="0" destOrd="0" presId="urn:microsoft.com/office/officeart/2005/8/layout/default"/>
    <dgm:cxn modelId="{0F853B32-E4A3-4013-AF1E-AF0F1699599B}" type="presOf" srcId="{5FEA5833-740D-4D2D-A403-AF660840C4D7}" destId="{1B995A19-58D9-4DD3-B6D5-5B10F4B48287}" srcOrd="0" destOrd="0" presId="urn:microsoft.com/office/officeart/2005/8/layout/default"/>
    <dgm:cxn modelId="{589CCE2E-74CE-4089-8DCA-64A0156A9AC4}" type="presOf" srcId="{835C88EE-AFAC-4915-996B-EA88A37C214E}" destId="{2FC06934-E816-4166-A0FC-1E0C24E287E7}" srcOrd="0" destOrd="0" presId="urn:microsoft.com/office/officeart/2005/8/layout/default"/>
    <dgm:cxn modelId="{A2B810C3-93A1-4018-A920-12E3B782E487}" type="presOf" srcId="{E26204DA-DF97-4A03-86DA-B4FE1EC3968E}" destId="{0707B993-0A37-459C-AD64-966AFF4DE5F6}" srcOrd="0" destOrd="0" presId="urn:microsoft.com/office/officeart/2005/8/layout/default"/>
    <dgm:cxn modelId="{FD10AFEE-B2C1-42DB-AD2B-F0EAB54547E6}" type="presParOf" srcId="{56A88C25-215E-4D89-AE48-0A289014B783}" destId="{FFE78719-B503-42F9-ADC9-0A357CB4DD0C}" srcOrd="0" destOrd="0" presId="urn:microsoft.com/office/officeart/2005/8/layout/default"/>
    <dgm:cxn modelId="{1C29AB2F-46D2-4061-810B-AFC22F67E24E}" type="presParOf" srcId="{56A88C25-215E-4D89-AE48-0A289014B783}" destId="{3B025D8F-AFA1-4B80-B8D2-6932BBD821D4}" srcOrd="1" destOrd="0" presId="urn:microsoft.com/office/officeart/2005/8/layout/default"/>
    <dgm:cxn modelId="{73490471-5545-4CB1-853F-9C88659F92D8}" type="presParOf" srcId="{56A88C25-215E-4D89-AE48-0A289014B783}" destId="{D45C4431-EC49-422C-A74D-ADE6136F57AB}" srcOrd="2" destOrd="0" presId="urn:microsoft.com/office/officeart/2005/8/layout/default"/>
    <dgm:cxn modelId="{156A8269-4306-489E-A00E-55CA198ABC04}" type="presParOf" srcId="{56A88C25-215E-4D89-AE48-0A289014B783}" destId="{F163AC73-D049-415A-BBDC-C4668CD02CD1}" srcOrd="3" destOrd="0" presId="urn:microsoft.com/office/officeart/2005/8/layout/default"/>
    <dgm:cxn modelId="{453F8A30-3166-4B83-9592-DE288CEE4268}" type="presParOf" srcId="{56A88C25-215E-4D89-AE48-0A289014B783}" destId="{1B995A19-58D9-4DD3-B6D5-5B10F4B48287}" srcOrd="4" destOrd="0" presId="urn:microsoft.com/office/officeart/2005/8/layout/default"/>
    <dgm:cxn modelId="{42BC05DB-97C1-4961-ABAC-ED0B1577E905}" type="presParOf" srcId="{56A88C25-215E-4D89-AE48-0A289014B783}" destId="{05D47E1A-F216-4A0D-A7BD-3818B6176893}" srcOrd="5" destOrd="0" presId="urn:microsoft.com/office/officeart/2005/8/layout/default"/>
    <dgm:cxn modelId="{EDBC482F-93A9-466B-8AEA-7F28C4132BA4}" type="presParOf" srcId="{56A88C25-215E-4D89-AE48-0A289014B783}" destId="{485D555E-884B-48CE-8D75-A6A92D233569}" srcOrd="6" destOrd="0" presId="urn:microsoft.com/office/officeart/2005/8/layout/default"/>
    <dgm:cxn modelId="{1A6F5619-1A20-4730-A145-71E813932A89}" type="presParOf" srcId="{56A88C25-215E-4D89-AE48-0A289014B783}" destId="{4915EF62-A71B-4796-852A-9EF5705EB1CA}" srcOrd="7" destOrd="0" presId="urn:microsoft.com/office/officeart/2005/8/layout/default"/>
    <dgm:cxn modelId="{3AD5508D-5967-4DCA-863A-769BCE83E9ED}" type="presParOf" srcId="{56A88C25-215E-4D89-AE48-0A289014B783}" destId="{610FE866-EE00-49E0-AEF4-C7B697C40540}" srcOrd="8" destOrd="0" presId="urn:microsoft.com/office/officeart/2005/8/layout/default"/>
    <dgm:cxn modelId="{7E4EA1BE-12FE-4707-A9B9-234AE0DDE0E9}" type="presParOf" srcId="{56A88C25-215E-4D89-AE48-0A289014B783}" destId="{0A365750-BD41-4929-BBDA-E10A0237957C}" srcOrd="9" destOrd="0" presId="urn:microsoft.com/office/officeart/2005/8/layout/default"/>
    <dgm:cxn modelId="{7DC6CACE-3A06-4257-8F3C-BE06102F733A}" type="presParOf" srcId="{56A88C25-215E-4D89-AE48-0A289014B783}" destId="{2FC06934-E816-4166-A0FC-1E0C24E287E7}" srcOrd="10" destOrd="0" presId="urn:microsoft.com/office/officeart/2005/8/layout/default"/>
    <dgm:cxn modelId="{35648F49-2EDA-4E32-81EC-DEADA2175099}" type="presParOf" srcId="{56A88C25-215E-4D89-AE48-0A289014B783}" destId="{7A8633E7-BE3B-4F60-B7E6-22CFB7F00943}" srcOrd="11" destOrd="0" presId="urn:microsoft.com/office/officeart/2005/8/layout/default"/>
    <dgm:cxn modelId="{582BEEF6-3901-4B0C-946A-60E3501819B2}" type="presParOf" srcId="{56A88C25-215E-4D89-AE48-0A289014B783}" destId="{0707B993-0A37-459C-AD64-966AFF4DE5F6}" srcOrd="12" destOrd="0" presId="urn:microsoft.com/office/officeart/2005/8/layout/default"/>
    <dgm:cxn modelId="{D0354B36-5265-4D45-971B-3F12F9130D0B}" type="presParOf" srcId="{56A88C25-215E-4D89-AE48-0A289014B783}" destId="{44B4B17D-A611-48B3-8C23-82F0EC97B137}" srcOrd="13" destOrd="0" presId="urn:microsoft.com/office/officeart/2005/8/layout/default"/>
    <dgm:cxn modelId="{FB22F57D-4705-498C-BF4F-A80E5E0F5ED3}" type="presParOf" srcId="{56A88C25-215E-4D89-AE48-0A289014B783}" destId="{71DA8948-72C5-4611-9DC6-144A571B18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78719-B503-42F9-ADC9-0A357CB4DD0C}">
      <dsp:nvSpPr>
        <dsp:cNvPr id="0" name=""/>
        <dsp:cNvSpPr/>
      </dsp:nvSpPr>
      <dsp:spPr>
        <a:xfrm>
          <a:off x="0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0878"/>
        <a:ext cx="2279624" cy="1367774"/>
      </dsp:txXfrm>
    </dsp:sp>
    <dsp:sp modelId="{D45C4431-EC49-422C-A74D-ADE6136F57AB}">
      <dsp:nvSpPr>
        <dsp:cNvPr id="0" name=""/>
        <dsp:cNvSpPr/>
      </dsp:nvSpPr>
      <dsp:spPr>
        <a:xfrm>
          <a:off x="2507587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7587" y="80878"/>
        <a:ext cx="2279624" cy="1367774"/>
      </dsp:txXfrm>
    </dsp:sp>
    <dsp:sp modelId="{1B995A19-58D9-4DD3-B6D5-5B10F4B48287}">
      <dsp:nvSpPr>
        <dsp:cNvPr id="0" name=""/>
        <dsp:cNvSpPr/>
      </dsp:nvSpPr>
      <dsp:spPr>
        <a:xfrm>
          <a:off x="5015174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5174" y="80878"/>
        <a:ext cx="2279624" cy="1367774"/>
      </dsp:txXfrm>
    </dsp:sp>
    <dsp:sp modelId="{485D555E-884B-48CE-8D75-A6A92D233569}">
      <dsp:nvSpPr>
        <dsp:cNvPr id="0" name=""/>
        <dsp:cNvSpPr/>
      </dsp:nvSpPr>
      <dsp:spPr>
        <a:xfrm>
          <a:off x="0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76615"/>
        <a:ext cx="2279624" cy="1367774"/>
      </dsp:txXfrm>
    </dsp:sp>
    <dsp:sp modelId="{610FE866-EE00-49E0-AEF4-C7B697C40540}">
      <dsp:nvSpPr>
        <dsp:cNvPr id="0" name=""/>
        <dsp:cNvSpPr/>
      </dsp:nvSpPr>
      <dsp:spPr>
        <a:xfrm>
          <a:off x="2507587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детей- 1шт.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7587" y="1676615"/>
        <a:ext cx="2279624" cy="1367774"/>
      </dsp:txXfrm>
    </dsp:sp>
    <dsp:sp modelId="{2FC06934-E816-4166-A0FC-1E0C24E287E7}">
      <dsp:nvSpPr>
        <dsp:cNvPr id="0" name=""/>
        <dsp:cNvSpPr/>
      </dsp:nvSpPr>
      <dsp:spPr>
        <a:xfrm>
          <a:off x="5015174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5174" y="1676615"/>
        <a:ext cx="2279624" cy="1367774"/>
      </dsp:txXfrm>
    </dsp:sp>
    <dsp:sp modelId="{0707B993-0A37-459C-AD64-966AFF4DE5F6}">
      <dsp:nvSpPr>
        <dsp:cNvPr id="0" name=""/>
        <dsp:cNvSpPr/>
      </dsp:nvSpPr>
      <dsp:spPr>
        <a:xfrm>
          <a:off x="824426" y="3272353"/>
          <a:ext cx="2624326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426" y="3272353"/>
        <a:ext cx="2624326" cy="1453014"/>
      </dsp:txXfrm>
    </dsp:sp>
    <dsp:sp modelId="{71DA8948-72C5-4611-9DC6-144A571B1846}">
      <dsp:nvSpPr>
        <dsp:cNvPr id="0" name=""/>
        <dsp:cNvSpPr/>
      </dsp:nvSpPr>
      <dsp:spPr>
        <a:xfrm>
          <a:off x="3676715" y="3272353"/>
          <a:ext cx="2793657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Доля детей с ОВЗ от 5 до 18 лет, охваченных доп. образованием-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43чел.- ДТДМ,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26чел.- ИРЦ «Школьник-2»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6715" y="3272353"/>
        <a:ext cx="2793657" cy="1453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6;&#1074;&#1086;&#1088;&#1077;&#1094;-&#1090;&#1074;&#1086;&#1088;&#1095;&#1077;&#1089;&#1090;&#1074;&#1072;.&#1088;&#1092;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6.jpe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55F4E7E3-5C40-4315-A335-FD4211213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493712"/>
              </p:ext>
            </p:extLst>
          </p:nvPr>
        </p:nvGraphicFramePr>
        <p:xfrm>
          <a:off x="3714750" y="3601244"/>
          <a:ext cx="4762500" cy="800100"/>
        </p:xfrm>
        <a:graphic>
          <a:graphicData uri="http://schemas.openxmlformats.org/drawingml/2006/table">
            <a:tbl>
              <a:tblPr/>
              <a:tblGrid>
                <a:gridCol w="4762500">
                  <a:extLst>
                    <a:ext uri="{9D8B030D-6E8A-4147-A177-3AD203B41FA5}">
                      <a16:colId xmlns="" xmlns:a16="http://schemas.microsoft.com/office/drawing/2014/main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9"/>
            <a:ext cx="5826447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Новороссийск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52A609-AEEC-A349-968E-714058A26462}"/>
              </a:ext>
            </a:extLst>
          </p:cNvPr>
          <p:cNvSpPr txBox="1"/>
          <p:nvPr/>
        </p:nvSpPr>
        <p:spPr>
          <a:xfrm>
            <a:off x="1901952" y="3974592"/>
            <a:ext cx="852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бюджетное учреждение дополнительного образования Дворец творчества детей и молодежи им. Н.И. Сипягина муниципального образования город Новороссийск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353925, г. Новороссийск, пр. Ленина, д.97, т. 8(8617) 60-71-85</a:t>
            </a:r>
          </a:p>
          <a:p>
            <a:pPr algn="ctr"/>
            <a:endParaRPr lang="ru-RU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</a:t>
            </a:r>
            <a:r>
              <a:rPr lang="ru-RU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дворец</a:t>
            </a:r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ru-RU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творчества</a:t>
            </a:r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рф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en-US" dirty="0">
                <a:solidFill>
                  <a:schemeClr val="bg1"/>
                </a:solidFill>
              </a:rPr>
              <a:t>-mail: </a:t>
            </a:r>
            <a:r>
              <a:rPr lang="en-US" dirty="0" err="1">
                <a:solidFill>
                  <a:schemeClr val="bg1"/>
                </a:solidFill>
              </a:rPr>
              <a:t>dvorectvorchestva@gmail.com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7567"/>
            <a:ext cx="10653485" cy="856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="" xmlns:a16="http://schemas.microsoft.com/office/drawing/2014/main" id="{04C17202-FE0C-46DF-BAA3-6895E971407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="" xmlns:a16="http://schemas.microsoft.com/office/drawing/2014/main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t="9373" r="42526" b="73465"/>
          <a:stretch/>
        </p:blipFill>
        <p:spPr>
          <a:xfrm>
            <a:off x="6293474" y="900461"/>
            <a:ext cx="5773973" cy="1070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15445" r="36363" b="60132"/>
          <a:stretch/>
        </p:blipFill>
        <p:spPr>
          <a:xfrm>
            <a:off x="108636" y="2079537"/>
            <a:ext cx="6618089" cy="1674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8" t="13081" r="28787" b="65426"/>
          <a:stretch/>
        </p:blipFill>
        <p:spPr>
          <a:xfrm>
            <a:off x="124553" y="959542"/>
            <a:ext cx="6099228" cy="10707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42" t="8196" r="20267" b="75885"/>
          <a:stretch/>
        </p:blipFill>
        <p:spPr>
          <a:xfrm>
            <a:off x="126912" y="4343643"/>
            <a:ext cx="6600809" cy="97070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4" t="5254" r="40446" b="75014"/>
          <a:stretch/>
        </p:blipFill>
        <p:spPr>
          <a:xfrm>
            <a:off x="6774812" y="1941102"/>
            <a:ext cx="5292634" cy="108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2" t="12053" r="65990" b="71280"/>
          <a:stretch/>
        </p:blipFill>
        <p:spPr>
          <a:xfrm>
            <a:off x="9481767" y="2461435"/>
            <a:ext cx="2585679" cy="1587756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66" t="21386" r="10223" b="50000"/>
          <a:stretch/>
        </p:blipFill>
        <p:spPr>
          <a:xfrm>
            <a:off x="1974070" y="2886159"/>
            <a:ext cx="7232181" cy="1387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32" t="12474" r="15866" b="53003"/>
          <a:stretch/>
        </p:blipFill>
        <p:spPr>
          <a:xfrm>
            <a:off x="6610955" y="4103923"/>
            <a:ext cx="5141844" cy="1430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77" t="15578" r="41170" b="65794"/>
          <a:stretch/>
        </p:blipFill>
        <p:spPr>
          <a:xfrm>
            <a:off x="5798061" y="5224596"/>
            <a:ext cx="6285303" cy="1277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17" t="29897" r="36988" b="38086"/>
          <a:stretch/>
        </p:blipFill>
        <p:spPr>
          <a:xfrm>
            <a:off x="789027" y="5253791"/>
            <a:ext cx="4073612" cy="12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5812043"/>
              </p:ext>
            </p:extLst>
          </p:nvPr>
        </p:nvGraphicFramePr>
        <p:xfrm>
          <a:off x="484226" y="1285461"/>
          <a:ext cx="7294799" cy="480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Блок-схема: процесс 12"/>
          <p:cNvSpPr/>
          <p:nvPr/>
        </p:nvSpPr>
        <p:spPr>
          <a:xfrm>
            <a:off x="8933173" y="3775933"/>
            <a:ext cx="2782011" cy="156375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60093"/>
                </a:solidFill>
              </a:rPr>
              <a:t>Удельный вес численности детей, охваченных технической  и естественнонаучной направленностями- 20% </a:t>
            </a:r>
          </a:p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8807911" y="1903783"/>
            <a:ext cx="2907273" cy="156548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D60093"/>
                </a:solidFill>
              </a:rPr>
              <a:t>Охват детей ДО в возрасте от5 до 18 лет (%)- 75%</a:t>
            </a:r>
          </a:p>
          <a:p>
            <a:pPr algn="ctr"/>
            <a:endParaRPr lang="ru-RU" dirty="0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7960970" y="1210613"/>
            <a:ext cx="732654" cy="5048519"/>
          </a:xfrm>
          <a:prstGeom prst="rightBrace">
            <a:avLst>
              <a:gd name="adj1" fmla="val 54909"/>
              <a:gd name="adj2" fmla="val 45423"/>
            </a:avLst>
          </a:prstGeom>
          <a:solidFill>
            <a:srgbClr val="C684B9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6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lla\Desktop\план МОЦ на 202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7" y="894412"/>
            <a:ext cx="2109084" cy="29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документ 21">
            <a:extLst>
              <a:ext uri="{FF2B5EF4-FFF2-40B4-BE49-F238E27FC236}">
                <a16:creationId xmlns="" xmlns:a16="http://schemas.microsoft.com/office/drawing/2014/main" id="{7ACFBAE8-140F-4DF4-968C-207C9F35E8F0}"/>
              </a:ext>
            </a:extLst>
          </p:cNvPr>
          <p:cNvSpPr/>
          <p:nvPr/>
        </p:nvSpPr>
        <p:spPr>
          <a:xfrm rot="9969426" flipV="1">
            <a:off x="159068" y="3341499"/>
            <a:ext cx="5367963" cy="19813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документ 21">
            <a:extLst>
              <a:ext uri="{FF2B5EF4-FFF2-40B4-BE49-F238E27FC236}">
                <a16:creationId xmlns="" xmlns:a16="http://schemas.microsoft.com/office/drawing/2014/main" id="{7ACFBAE8-140F-4DF4-968C-207C9F35E8F0}"/>
              </a:ext>
            </a:extLst>
          </p:cNvPr>
          <p:cNvSpPr/>
          <p:nvPr/>
        </p:nvSpPr>
        <p:spPr>
          <a:xfrm rot="10423025" flipV="1">
            <a:off x="6355445" y="888848"/>
            <a:ext cx="5111138" cy="204484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СОЗДАНИЮ И ОБЕСПЕЧЕНИЮ ДЕЯТЕЛЬНОСТИ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AA81E52-D2CC-4135-8FAA-9203575E9529}"/>
              </a:ext>
            </a:extLst>
          </p:cNvPr>
          <p:cNvSpPr txBox="1"/>
          <p:nvPr/>
        </p:nvSpPr>
        <p:spPr>
          <a:xfrm>
            <a:off x="1085851" y="3877045"/>
            <a:ext cx="4424090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ПЛАН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РАБОТЫ </a:t>
            </a: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МОЦ  утвержден 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согласован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10.01.2021г. начальником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УО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0D46FD-AFF8-4E4A-B80A-D88216D0F17C}"/>
              </a:ext>
            </a:extLst>
          </p:cNvPr>
          <p:cNvSpPr txBox="1"/>
          <p:nvPr/>
        </p:nvSpPr>
        <p:spPr>
          <a:xfrm rot="21041004">
            <a:off x="7399887" y="1120315"/>
            <a:ext cx="4286458" cy="1553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 МЕДИАПЛАН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СОГЛАСОВАН </a:t>
            </a:r>
            <a:b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утвержден с начальником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УО   МО  г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Новороссийск   от  10.01.2021г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B95ED8D-AD7E-4CAC-9931-E428233C4C9E}"/>
              </a:ext>
            </a:extLst>
          </p:cNvPr>
          <p:cNvSpPr/>
          <p:nvPr/>
        </p:nvSpPr>
        <p:spPr>
          <a:xfrm>
            <a:off x="1800239" y="6098447"/>
            <a:ext cx="9734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http://дворец-творчества.рф/index.php/senter/munitsipal-nyj-opornyj-tsentr</a:t>
            </a:r>
            <a:endParaRPr lang="ru-RU" sz="2000" dirty="0">
              <a:solidFill>
                <a:srgbClr val="D60093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0ECC7207-7A12-4F4D-A884-0C16E1A76060}"/>
              </a:ext>
            </a:extLst>
          </p:cNvPr>
          <p:cNvSpPr/>
          <p:nvPr/>
        </p:nvSpPr>
        <p:spPr>
          <a:xfrm>
            <a:off x="8401634" y="3314700"/>
            <a:ext cx="3016780" cy="514350"/>
          </a:xfrm>
          <a:custGeom>
            <a:avLst/>
            <a:gdLst>
              <a:gd name="connsiteX0" fmla="*/ 0 w 3015094"/>
              <a:gd name="connsiteY0" fmla="*/ 257175 h 514350"/>
              <a:gd name="connsiteX1" fmla="*/ 1507547 w 3015094"/>
              <a:gd name="connsiteY1" fmla="*/ 0 h 514350"/>
              <a:gd name="connsiteX2" fmla="*/ 3015094 w 3015094"/>
              <a:gd name="connsiteY2" fmla="*/ 257175 h 514350"/>
              <a:gd name="connsiteX3" fmla="*/ 1507547 w 3015094"/>
              <a:gd name="connsiteY3" fmla="*/ 514350 h 514350"/>
              <a:gd name="connsiteX4" fmla="*/ 0 w 3015094"/>
              <a:gd name="connsiteY4" fmla="*/ 257175 h 514350"/>
              <a:gd name="connsiteX0" fmla="*/ 843 w 3016780"/>
              <a:gd name="connsiteY0" fmla="*/ 257175 h 514350"/>
              <a:gd name="connsiteX1" fmla="*/ 1508390 w 3016780"/>
              <a:gd name="connsiteY1" fmla="*/ 0 h 514350"/>
              <a:gd name="connsiteX2" fmla="*/ 3015937 w 3016780"/>
              <a:gd name="connsiteY2" fmla="*/ 257175 h 514350"/>
              <a:gd name="connsiteX3" fmla="*/ 1508390 w 3016780"/>
              <a:gd name="connsiteY3" fmla="*/ 514350 h 514350"/>
              <a:gd name="connsiteX4" fmla="*/ 843 w 3016780"/>
              <a:gd name="connsiteY4" fmla="*/ 2571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780" h="514350">
                <a:moveTo>
                  <a:pt x="843" y="257175"/>
                </a:moveTo>
                <a:cubicBezTo>
                  <a:pt x="843" y="115141"/>
                  <a:pt x="675795" y="0"/>
                  <a:pt x="1508390" y="0"/>
                </a:cubicBezTo>
                <a:cubicBezTo>
                  <a:pt x="2340985" y="0"/>
                  <a:pt x="3015937" y="115141"/>
                  <a:pt x="3015937" y="257175"/>
                </a:cubicBezTo>
                <a:cubicBezTo>
                  <a:pt x="3015937" y="399209"/>
                  <a:pt x="3102985" y="514350"/>
                  <a:pt x="1508390" y="514350"/>
                </a:cubicBezTo>
                <a:cubicBezTo>
                  <a:pt x="-86205" y="514350"/>
                  <a:pt x="843" y="399209"/>
                  <a:pt x="843" y="257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7ACFBAE8-140F-4DF4-968C-207C9F35E8F0}"/>
              </a:ext>
            </a:extLst>
          </p:cNvPr>
          <p:cNvSpPr/>
          <p:nvPr/>
        </p:nvSpPr>
        <p:spPr>
          <a:xfrm rot="10385654" flipV="1">
            <a:off x="3616552" y="4657997"/>
            <a:ext cx="5077881" cy="161756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60093"/>
                </a:solidFill>
              </a:rPr>
              <a:t> </a:t>
            </a:r>
            <a:r>
              <a:rPr lang="ru-RU" sz="2000" b="1" spc="100" dirty="0" smtClean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РАЗМЕЩЕНИЕ  ИНФОРМАЦИИ</a:t>
            </a:r>
            <a:endParaRPr lang="ru-RU" dirty="0">
              <a:solidFill>
                <a:srgbClr val="D60093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52692"/>
              </p:ext>
            </p:extLst>
          </p:nvPr>
        </p:nvGraphicFramePr>
        <p:xfrm>
          <a:off x="8915813" y="2766763"/>
          <a:ext cx="2498538" cy="333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окумент" r:id="rId7" imgW="6665899" imgH="9115295" progId="Word.Document.12">
                  <p:embed/>
                </p:oleObj>
              </mc:Choice>
              <mc:Fallback>
                <p:oleObj name="Документ" r:id="rId7" imgW="6665899" imgH="91152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15813" y="2766763"/>
                        <a:ext cx="2498538" cy="3331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Alla\Desktop\МОЦ\отчеты МОЦ\совещание 18.05.21г\IMG_20210518_1105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46" y="2653520"/>
            <a:ext cx="2171552" cy="1628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26" y="894412"/>
            <a:ext cx="2394471" cy="1795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21">
            <a:extLst>
              <a:ext uri="{FF2B5EF4-FFF2-40B4-BE49-F238E27FC236}">
                <a16:creationId xmlns="" xmlns:a16="http://schemas.microsoft.com/office/drawing/2014/main" id="{2E2C09B7-D18B-4035-8A63-9F08FABFD4C9}"/>
              </a:ext>
            </a:extLst>
          </p:cNvPr>
          <p:cNvSpPr/>
          <p:nvPr/>
        </p:nvSpPr>
        <p:spPr>
          <a:xfrm flipH="1" flipV="1">
            <a:off x="457149" y="5087971"/>
            <a:ext cx="7017497" cy="16432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8CE52A-F6F0-4AE4-97EB-1F3EDF99846A}"/>
              </a:ext>
            </a:extLst>
          </p:cNvPr>
          <p:cNvSpPr txBox="1"/>
          <p:nvPr/>
        </p:nvSpPr>
        <p:spPr>
          <a:xfrm>
            <a:off x="5557013" y="905861"/>
            <a:ext cx="6340827" cy="483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СОВЕЩАНИЕ-КОНСУЛЬТАЦИИ 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30.03.21г.-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«Актуальные вопросы реализации Целевой модели развития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ополнительного образования детей Краснодарского края»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 </a:t>
            </a:r>
            <a:r>
              <a:rPr lang="ru-RU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СЕМИНАРЫ: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23.03. 21г.-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разработке и внедрению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26.03.21г.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 по сопровождению и внедрению ДОП в сетевой форме;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28.09.21г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участие в видеоконференции РМЦ Краснодарского края по вопросам внедрения ПФДО, работе Навигатора;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22.12.21г.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совещание  по вопросам ПФДО за 1 полугодие 2021г., участие в краевом конкурсе профессионального мастерства «АРКТУР»</a:t>
            </a: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D300251-8907-4181-86A6-133DC978EE68}"/>
              </a:ext>
            </a:extLst>
          </p:cNvPr>
          <p:cNvSpPr txBox="1"/>
          <p:nvPr/>
        </p:nvSpPr>
        <p:spPr>
          <a:xfrm>
            <a:off x="3418104" y="6026419"/>
            <a:ext cx="8745321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50" dirty="0" smtClean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ru-RU" sz="1850" b="1" u="sng" dirty="0" smtClean="0">
                <a:solidFill>
                  <a:srgbClr val="D60093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ttp</a:t>
            </a:r>
            <a:r>
              <a:rPr lang="ru-RU" sz="1850" b="1" u="sng" dirty="0">
                <a:solidFill>
                  <a:srgbClr val="D60093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://дворец-творчества.рф/index.php/senter/munitsipal-nyj-opornyj-tsentr</a:t>
            </a:r>
            <a:endParaRPr lang="ru-RU" sz="1850" b="1" u="sng" dirty="0">
              <a:solidFill>
                <a:srgbClr val="D60093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4D5F7CF-E188-4474-B16A-CAE67751455E}"/>
              </a:ext>
            </a:extLst>
          </p:cNvPr>
          <p:cNvSpPr txBox="1"/>
          <p:nvPr/>
        </p:nvSpPr>
        <p:spPr>
          <a:xfrm>
            <a:off x="-1712624" y="5415430"/>
            <a:ext cx="8832473" cy="1080296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D60093"/>
                </a:solidFill>
                <a:ea typeface="Times New Roman" panose="02020603050405020304" pitchFamily="18" charset="0"/>
              </a:rPr>
              <a:t>ОЗНАКОМЛЕНИЕ </a:t>
            </a: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РОДИТЕЛЕЙ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персонифицированным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финансированием дополнительного образования детей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2E2C09B7-D18B-4035-8A63-9F08FABFD4C9}"/>
              </a:ext>
            </a:extLst>
          </p:cNvPr>
          <p:cNvSpPr/>
          <p:nvPr/>
        </p:nvSpPr>
        <p:spPr>
          <a:xfrm rot="10800000" flipH="1" flipV="1">
            <a:off x="189440" y="788196"/>
            <a:ext cx="4737401" cy="127812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4D5F7CF-E188-4474-B16A-CAE67751455E}"/>
              </a:ext>
            </a:extLst>
          </p:cNvPr>
          <p:cNvSpPr txBox="1"/>
          <p:nvPr/>
        </p:nvSpPr>
        <p:spPr>
          <a:xfrm>
            <a:off x="517800" y="1081825"/>
            <a:ext cx="4080680" cy="1310743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Мониторинг охвата детей дополнительным образованием в МО г. </a:t>
            </a:r>
            <a:r>
              <a:rPr lang="ru-RU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Н</a:t>
            </a: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овороссийск – 41%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6388" y="2857101"/>
            <a:ext cx="1978925" cy="131439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a typeface="Times New Roman" panose="02020603050405020304" pitchFamily="18" charset="0"/>
              </a:rPr>
              <a:t>109 программ </a:t>
            </a:r>
            <a:r>
              <a:rPr lang="ru-RU" b="1" dirty="0">
                <a:ea typeface="Times New Roman" panose="02020603050405020304" pitchFamily="18" charset="0"/>
              </a:rPr>
              <a:t>прошли </a:t>
            </a:r>
            <a:r>
              <a:rPr lang="ru-RU" b="1" dirty="0" smtClean="0">
                <a:ea typeface="Times New Roman" panose="02020603050405020304" pitchFamily="18" charset="0"/>
              </a:rPr>
              <a:t>экспертизу НОК</a:t>
            </a:r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727521" y="3692337"/>
            <a:ext cx="1952185" cy="13955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15328 –выдано сертификатов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21459" y="2626978"/>
            <a:ext cx="1952185" cy="13955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1169 программ опубликовано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6543652">
            <a:off x="1045436" y="2284736"/>
            <a:ext cx="719699" cy="36145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4065690">
            <a:off x="3303000" y="2154676"/>
            <a:ext cx="768470" cy="38782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1833328" y="2565873"/>
            <a:ext cx="1544600" cy="597459"/>
          </a:xfrm>
          <a:prstGeom prst="rightArrow">
            <a:avLst>
              <a:gd name="adj1" fmla="val 38285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право 22"/>
          <p:cNvSpPr/>
          <p:nvPr/>
        </p:nvSpPr>
        <p:spPr>
          <a:xfrm rot="9651450">
            <a:off x="3130482" y="2488077"/>
            <a:ext cx="1279110" cy="393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851949">
            <a:off x="7873750" y="3164865"/>
            <a:ext cx="1356429" cy="393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AC4E83F-F861-46AE-BA9D-59526C956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rot="16200000">
            <a:off x="4479341" y="1459997"/>
            <a:ext cx="2850687" cy="767533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110836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1085851" y="100994"/>
            <a:ext cx="11077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3734485" y="1196612"/>
            <a:ext cx="4959350" cy="2474636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rgbClr val="75C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конкурсы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«Лучшие практики обеспечения доступного дополнительного образования детей Краснодарского края</a:t>
            </a:r>
            <a:r>
              <a:rPr lang="ru-RU" sz="160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социальная реклама региональной системы дополнительного образования детей Краснодарского края»</a:t>
            </a:r>
            <a:endParaRPr lang="ru-RU" sz="1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A5FA786-8D71-4A1B-A0E0-BF448AC33941}"/>
              </a:ext>
            </a:extLst>
          </p:cNvPr>
          <p:cNvSpPr txBox="1"/>
          <p:nvPr/>
        </p:nvSpPr>
        <p:spPr>
          <a:xfrm>
            <a:off x="2612279" y="4198751"/>
            <a:ext cx="685269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Уровень  подготовки педагогов  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мо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 г. Новороссийск за 2021г.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818" y="1157855"/>
            <a:ext cx="37943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Победители муниципального этапа краевого конкурса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b="1" dirty="0" smtClean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МАУ ДО ДООСЦ «Надежда»,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«Ника»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«Триумф»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(заочные)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для мотивированных школьников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ДТДМ, МБУ ДО ЦДО «ИРЦ «Школьник-2»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76943" y="1188632"/>
            <a:ext cx="308648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Победители муниципального этапа краевого конкурса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видео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видеоролик,в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анимация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ДТДМ 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ДЮСШ «Ника»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ЦДО «ИРЦ «Школьник-2»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2006" y="4961860"/>
            <a:ext cx="6550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 категория – 13</a:t>
            </a:r>
          </a:p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категория- 8</a:t>
            </a:r>
          </a:p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Курсы повышения квалификации-161 </a:t>
            </a:r>
            <a:endParaRPr lang="ru-RU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6562737" y="1228299"/>
            <a:ext cx="2883885" cy="2139137"/>
          </a:xfrm>
          <a:prstGeom prst="round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21" name="Блок-схема: документ 21">
            <a:extLst>
              <a:ext uri="{FF2B5EF4-FFF2-40B4-BE49-F238E27FC236}">
                <a16:creationId xmlns="" xmlns:a16="http://schemas.microsoft.com/office/drawing/2014/main" id="{6ED61D7F-7B72-42AC-A010-E46A15F34CF5}"/>
              </a:ext>
            </a:extLst>
          </p:cNvPr>
          <p:cNvSpPr/>
          <p:nvPr/>
        </p:nvSpPr>
        <p:spPr>
          <a:xfrm rot="10800000">
            <a:off x="169817" y="1028524"/>
            <a:ext cx="6392920" cy="397077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21"/>
              <a:gd name="connsiteY0" fmla="*/ 0 h 20727"/>
              <a:gd name="connsiteX1" fmla="*/ 18202 w 18721"/>
              <a:gd name="connsiteY1" fmla="*/ 20727 h 20727"/>
              <a:gd name="connsiteX2" fmla="*/ 0 w 18721"/>
              <a:gd name="connsiteY2" fmla="*/ 0 h 20727"/>
              <a:gd name="connsiteX0" fmla="*/ 0 w 18830"/>
              <a:gd name="connsiteY0" fmla="*/ 0 h 20727"/>
              <a:gd name="connsiteX1" fmla="*/ 18202 w 18830"/>
              <a:gd name="connsiteY1" fmla="*/ 20727 h 20727"/>
              <a:gd name="connsiteX2" fmla="*/ 0 w 1883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30" h="20727">
                <a:moveTo>
                  <a:pt x="0" y="0"/>
                </a:moveTo>
                <a:cubicBezTo>
                  <a:pt x="5860" y="15144"/>
                  <a:pt x="22224" y="-992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C77AB62-3AE2-4A6D-9005-26BC20E00E6D}"/>
              </a:ext>
            </a:extLst>
          </p:cNvPr>
          <p:cNvSpPr/>
          <p:nvPr/>
        </p:nvSpPr>
        <p:spPr>
          <a:xfrm>
            <a:off x="641445" y="1228299"/>
            <a:ext cx="5008728" cy="2575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60093"/>
                </a:solidFill>
              </a:rPr>
              <a:t>7 дополнительных </a:t>
            </a:r>
          </a:p>
          <a:p>
            <a:pPr algn="ctr"/>
            <a:r>
              <a:rPr lang="ru-RU" sz="2000" b="1" dirty="0" smtClean="0">
                <a:solidFill>
                  <a:srgbClr val="D60093"/>
                </a:solidFill>
              </a:rPr>
              <a:t>общеобразовательных программ:</a:t>
            </a:r>
          </a:p>
          <a:p>
            <a:pPr algn="just"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1.МБУ </a:t>
            </a:r>
            <a:r>
              <a:rPr lang="ru-RU" b="1" dirty="0">
                <a:solidFill>
                  <a:srgbClr val="002060"/>
                </a:solidFill>
              </a:rPr>
              <a:t>ДО ДТДМ «Школа вожатых</a:t>
            </a:r>
            <a:r>
              <a:rPr lang="ru-RU" b="1" dirty="0" smtClean="0">
                <a:solidFill>
                  <a:srgbClr val="002060"/>
                </a:solidFill>
              </a:rPr>
              <a:t>», </a:t>
            </a:r>
            <a:endParaRPr lang="ru-RU" b="1" dirty="0">
              <a:solidFill>
                <a:srgbClr val="002060"/>
              </a:solidFill>
            </a:endParaRPr>
          </a:p>
          <a:p>
            <a:pPr algn="just"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2.МБУ </a:t>
            </a:r>
            <a:r>
              <a:rPr lang="ru-RU" b="1" dirty="0">
                <a:solidFill>
                  <a:srgbClr val="002060"/>
                </a:solidFill>
              </a:rPr>
              <a:t>ДО ЦДТ- «Атмосфера туризма</a:t>
            </a:r>
            <a:r>
              <a:rPr lang="ru-RU" b="1" dirty="0" smtClean="0">
                <a:solidFill>
                  <a:srgbClr val="002060"/>
                </a:solidFill>
              </a:rPr>
              <a:t>»,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3.МБУ ДО ЦДО ИРЦ «Школьник-2</a:t>
            </a:r>
            <a:r>
              <a:rPr lang="ru-RU" b="1" dirty="0">
                <a:solidFill>
                  <a:srgbClr val="002060"/>
                </a:solidFill>
              </a:rPr>
              <a:t>» - «</a:t>
            </a:r>
            <a:r>
              <a:rPr lang="en-US" b="1" dirty="0">
                <a:solidFill>
                  <a:srgbClr val="002060"/>
                </a:solidFill>
              </a:rPr>
              <a:t>IT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b="1" dirty="0" smtClean="0">
                <a:solidFill>
                  <a:srgbClr val="002060"/>
                </a:solidFill>
              </a:rPr>
              <a:t>START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b="1" dirty="0" smtClean="0">
                <a:solidFill>
                  <a:srgbClr val="002060"/>
                </a:solidFill>
              </a:rPr>
              <a:t>, «</a:t>
            </a:r>
            <a:r>
              <a:rPr lang="ru-RU" b="1" dirty="0" err="1" smtClean="0">
                <a:solidFill>
                  <a:srgbClr val="002060"/>
                </a:solidFill>
              </a:rPr>
              <a:t>Алгоритмия</a:t>
            </a:r>
            <a:r>
              <a:rPr lang="ru-RU" b="1" dirty="0" smtClean="0">
                <a:solidFill>
                  <a:srgbClr val="002060"/>
                </a:solidFill>
              </a:rPr>
              <a:t>»,»Робототехника», «</a:t>
            </a:r>
            <a:r>
              <a:rPr lang="en-US" b="1" dirty="0" smtClean="0">
                <a:solidFill>
                  <a:srgbClr val="002060"/>
                </a:solidFill>
              </a:rPr>
              <a:t>Flash-</a:t>
            </a:r>
            <a:r>
              <a:rPr lang="ru-RU" b="1" dirty="0" smtClean="0">
                <a:solidFill>
                  <a:srgbClr val="002060"/>
                </a:solidFill>
              </a:rPr>
              <a:t>анимация»,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4. МБУ ДО ДЮСШ «Каисса»-  «Шахматы»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="" xmlns:a16="http://schemas.microsoft.com/office/drawing/2014/main" id="{2732F17A-E70A-40D5-81C3-8A00C296665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 rot="21438324">
            <a:off x="10133668" y="897346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095" y="4281165"/>
            <a:ext cx="2868078" cy="1603191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="" xmlns:a16="http://schemas.microsoft.com/office/drawing/2014/main" id="{C6B0F3A1-A90B-4921-AE65-23ACCA783D2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3029" y="3013913"/>
            <a:ext cx="2552716" cy="253450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="" xmlns:a16="http://schemas.microsoft.com/office/drawing/2014/main" id="{31325829-622A-4132-90E4-5128002262B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7442243" y="3619285"/>
            <a:ext cx="1812432" cy="27600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2E200FC-4245-4323-8CC2-C18EA55B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ОБЩЕДОСТУПНОГО НАВИГАТОРА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дополнительным общеобразовательным программам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C4187DD-856E-4AC6-A8FB-94119550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3904560"/>
            <a:ext cx="3627994" cy="2492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4E1B31-57A3-4DE2-BCE4-754CE50B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4" y="946113"/>
            <a:ext cx="3566243" cy="24923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A79542B-340E-4E41-A46B-C2A503EC8361}"/>
              </a:ext>
            </a:extLst>
          </p:cNvPr>
          <p:cNvSpPr/>
          <p:nvPr/>
        </p:nvSpPr>
        <p:spPr>
          <a:xfrm>
            <a:off x="1291771" y="2981230"/>
            <a:ext cx="4416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https://xn--23-kmc.xn--80aafey1amqq.xn--d1acj3b/directivities?municipality=6&amp;organizer=414&amp;sort=recommend&amp;pageSize=19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F8B10ED-CEC2-43DB-A00C-511CFC5CE0F4}"/>
              </a:ext>
            </a:extLst>
          </p:cNvPr>
          <p:cNvSpPr/>
          <p:nvPr/>
        </p:nvSpPr>
        <p:spPr>
          <a:xfrm>
            <a:off x="1167897" y="5690857"/>
            <a:ext cx="557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https://xn--23-kmc.xn--80aafey1amqq.xn--d1acj3b/directivities?municipality=6&amp;organizer=396&amp;sort=recommend&amp;pageSize=19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6EB9BBD-80AB-4BB9-9DF9-2D4042C3D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7" b="17278"/>
          <a:stretch/>
        </p:blipFill>
        <p:spPr>
          <a:xfrm>
            <a:off x="3576638" y="847584"/>
            <a:ext cx="5899429" cy="1097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3B1B90-0713-44AF-AC4E-EF41188A5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172" r="18029" b="14275"/>
          <a:stretch/>
        </p:blipFill>
        <p:spPr>
          <a:xfrm>
            <a:off x="8592766" y="3560127"/>
            <a:ext cx="3019450" cy="2036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338CA52-BAF9-427B-B768-60CEBBA13591}"/>
              </a:ext>
            </a:extLst>
          </p:cNvPr>
          <p:cNvSpPr txBox="1"/>
          <p:nvPr/>
        </p:nvSpPr>
        <p:spPr>
          <a:xfrm>
            <a:off x="8823198" y="3074072"/>
            <a:ext cx="255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</a:rPr>
              <a:t>МБУ ДО «ЦДТ»</a:t>
            </a:r>
            <a:endParaRPr lang="ru-RU" sz="2800" b="1" dirty="0">
              <a:solidFill>
                <a:srgbClr val="D6009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26F6FE-1126-4F64-8453-A3F4223A2DD5}"/>
              </a:ext>
            </a:extLst>
          </p:cNvPr>
          <p:cNvSpPr txBox="1"/>
          <p:nvPr/>
        </p:nvSpPr>
        <p:spPr>
          <a:xfrm>
            <a:off x="3574075" y="5167637"/>
            <a:ext cx="545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</a:rPr>
              <a:t> МБУ ДО ЦДО ИРЦ «Школьник-2</a:t>
            </a:r>
            <a:r>
              <a:rPr lang="ru-RU" sz="2800" b="1" dirty="0">
                <a:solidFill>
                  <a:srgbClr val="D60093"/>
                </a:solidFill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F12D41-F77F-4805-9B19-1F102DA4B42C}"/>
              </a:ext>
            </a:extLst>
          </p:cNvPr>
          <p:cNvSpPr txBox="1"/>
          <p:nvPr/>
        </p:nvSpPr>
        <p:spPr>
          <a:xfrm>
            <a:off x="1855235" y="2549495"/>
            <a:ext cx="323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ДТДМ </a:t>
            </a:r>
            <a:r>
              <a:rPr lang="ru-RU" sz="2800" b="1" dirty="0" err="1">
                <a:solidFill>
                  <a:srgbClr val="D60093"/>
                </a:solidFill>
              </a:rPr>
              <a:t>им.Сипягина</a:t>
            </a:r>
            <a:endParaRPr lang="ru-RU" sz="2800" b="1" dirty="0">
              <a:solidFill>
                <a:srgbClr val="D60093"/>
              </a:solidFill>
            </a:endParaRPr>
          </a:p>
        </p:txBody>
      </p:sp>
      <p:pic>
        <p:nvPicPr>
          <p:cNvPr id="18" name="Picture 2" descr="C:\Users\Alla\Desktop\МОЦ\МОЦ Новороссийск\на сайт в раздел МОЦ\МОЦ 22.12.21г\DSC_02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31" y="3670040"/>
            <a:ext cx="2252441" cy="149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14" y="1707893"/>
            <a:ext cx="2448254" cy="162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67" y="946113"/>
            <a:ext cx="2297965" cy="172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0D13978-2200-4D1B-A4C9-35B320D42057}"/>
              </a:ext>
            </a:extLst>
          </p:cNvPr>
          <p:cNvSpPr/>
          <p:nvPr/>
        </p:nvSpPr>
        <p:spPr>
          <a:xfrm>
            <a:off x="9476068" y="4906317"/>
            <a:ext cx="2574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https://xn--23-kmc.xn--80aafey1amqq.xn--d1acj3b/directivities?municipality=6&amp;organizer=416&amp;sort=recommend&amp;pageSize=19</a:t>
            </a:r>
          </a:p>
        </p:txBody>
      </p:sp>
    </p:spTree>
    <p:extLst>
      <p:ext uri="{BB962C8B-B14F-4D97-AF65-F5344CB8AC3E}">
        <p14:creationId xmlns:p14="http://schemas.microsoft.com/office/powerpoint/2010/main" val="289490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=""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305519" y="186772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радио и ТВ</a:t>
            </a:r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="" xmlns:a16="http://schemas.microsoft.com/office/drawing/2014/main" id="{7964D645-14A7-4463-A8F5-A767E723150E}"/>
              </a:ext>
            </a:extLst>
          </p:cNvPr>
          <p:cNvSpPr/>
          <p:nvPr/>
        </p:nvSpPr>
        <p:spPr>
          <a:xfrm rot="10551728">
            <a:off x="1835818" y="883606"/>
            <a:ext cx="5658027" cy="13390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7" h="20727">
                <a:moveTo>
                  <a:pt x="0" y="0"/>
                </a:moveTo>
                <a:cubicBezTo>
                  <a:pt x="6430" y="8157"/>
                  <a:pt x="21788" y="-8598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049516B-3DE3-4712-8A99-28AC6B084652}"/>
              </a:ext>
            </a:extLst>
          </p:cNvPr>
          <p:cNvSpPr/>
          <p:nvPr/>
        </p:nvSpPr>
        <p:spPr>
          <a:xfrm>
            <a:off x="1899033" y="116647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Трансляция опыта для печатных сборников Регионального модельного центра </a:t>
            </a:r>
          </a:p>
        </p:txBody>
      </p:sp>
      <p:pic>
        <p:nvPicPr>
          <p:cNvPr id="18" name="Рисунок 17" descr="Открытая книга">
            <a:extLst>
              <a:ext uri="{FF2B5EF4-FFF2-40B4-BE49-F238E27FC236}">
                <a16:creationId xmlns="" xmlns:a16="http://schemas.microsoft.com/office/drawing/2014/main" id="{A3C6BBC7-328F-4063-9D13-A548250DA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514" y="731549"/>
            <a:ext cx="1558918" cy="20705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38A736C-68FC-4F67-AD49-3FF4408DA48C}"/>
              </a:ext>
            </a:extLst>
          </p:cNvPr>
          <p:cNvSpPr/>
          <p:nvPr/>
        </p:nvSpPr>
        <p:spPr>
          <a:xfrm>
            <a:off x="261629" y="2458059"/>
            <a:ext cx="4685404" cy="344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документ 21">
            <a:extLst>
              <a:ext uri="{FF2B5EF4-FFF2-40B4-BE49-F238E27FC236}">
                <a16:creationId xmlns="" xmlns:a16="http://schemas.microsoft.com/office/drawing/2014/main" id="{7EDA6326-BB30-4BF9-8A0C-189B4CEFF248}"/>
              </a:ext>
            </a:extLst>
          </p:cNvPr>
          <p:cNvSpPr/>
          <p:nvPr/>
        </p:nvSpPr>
        <p:spPr>
          <a:xfrm rot="10551728">
            <a:off x="4181028" y="3938778"/>
            <a:ext cx="7866832" cy="202882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450"/>
              <a:gd name="connsiteY0" fmla="*/ 0 h 20727"/>
              <a:gd name="connsiteX1" fmla="*/ 18202 w 18450"/>
              <a:gd name="connsiteY1" fmla="*/ 20727 h 20727"/>
              <a:gd name="connsiteX2" fmla="*/ 0 w 1845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50" h="20727">
                <a:moveTo>
                  <a:pt x="0" y="0"/>
                </a:moveTo>
                <a:cubicBezTo>
                  <a:pt x="6430" y="8157"/>
                  <a:pt x="20488" y="-305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E87B47C-6C36-45B0-9173-02794149FD0C}"/>
              </a:ext>
            </a:extLst>
          </p:cNvPr>
          <p:cNvSpPr/>
          <p:nvPr/>
        </p:nvSpPr>
        <p:spPr>
          <a:xfrm>
            <a:off x="4664831" y="4638202"/>
            <a:ext cx="687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Проведение информационной кампании о возможностях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АИС «Навигатор» для родительского сообщества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702</Words>
  <Application>Microsoft Office PowerPoint</Application>
  <PresentationFormat>Произвольный</PresentationFormat>
  <Paragraphs>100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Alla</cp:lastModifiedBy>
  <cp:revision>135</cp:revision>
  <cp:lastPrinted>2022-02-15T08:30:51Z</cp:lastPrinted>
  <dcterms:created xsi:type="dcterms:W3CDTF">2021-01-18T13:17:41Z</dcterms:created>
  <dcterms:modified xsi:type="dcterms:W3CDTF">2022-02-21T10:05:28Z</dcterms:modified>
</cp:coreProperties>
</file>